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FF1CE12-B100-0000-0000-000000000002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65" autoAdjust="0"/>
    <p:restoredTop sz="86409" autoAdjust="0"/>
  </p:normalViewPr>
  <p:slideViewPr>
    <p:cSldViewPr>
      <p:cViewPr varScale="1">
        <p:scale>
          <a:sx n="61" d="100"/>
          <a:sy n="61" d="100"/>
        </p:scale>
        <p:origin x="624" y="54"/>
      </p:cViewPr>
      <p:guideLst>
        <p:guide orient="horz" pos="2160"/>
        <p:guide pos="2880"/>
      </p:guideLst>
    </p:cSldViewPr>
  </p:slideViewPr>
  <p:outlineViewPr>
    <p:cViewPr>
      <p:scale>
        <a:sx n="1" d="1"/>
        <a:sy n="1" d="1"/>
      </p:scale>
      <p:origin x="96" y="215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2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sz="1600" dirty="0" smtClean="0"/>
              <a:t>Safety:</a:t>
            </a:r>
            <a:r>
              <a:rPr lang="en-US" sz="1600" baseline="0" dirty="0" smtClean="0"/>
              <a:t> </a:t>
            </a:r>
            <a:r>
              <a:rPr lang="en-US" sz="1600" dirty="0" smtClean="0"/>
              <a:t>Incidents </a:t>
            </a:r>
            <a:r>
              <a:rPr lang="en-US" sz="1600" dirty="0"/>
              <a:t>per 1000 hours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Incidents per 1000 hours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0.5</c:v>
                </c:pt>
                <c:pt idx="1">
                  <c:v>1.5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8792728"/>
        <c:axId val="348792336"/>
      </c:barChart>
      <c:catAx>
        <c:axId val="34879272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48792336"/>
        <c:crosses val="autoZero"/>
        <c:auto val="1"/>
        <c:lblAlgn val="ctr"/>
        <c:lblOffset val="100"/>
        <c:noMultiLvlLbl val="0"/>
      </c:catAx>
      <c:valAx>
        <c:axId val="3487923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4879272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tx1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txPr>
        <a:bodyPr/>
        <a:lstStyle/>
        <a:p>
          <a:pPr>
            <a:defRPr sz="1600"/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On-time arrivals (%): 2006</c:v>
                </c:pt>
              </c:strCache>
            </c:strRef>
          </c:tx>
          <c:invertIfNegative val="0"/>
          <c:cat>
            <c:strRef>
              <c:f>Sheet1!$A$2:$A$4</c:f>
              <c:strCache>
                <c:ptCount val="3"/>
                <c:pt idx="0">
                  <c:v>Blue Yonder</c:v>
                </c:pt>
                <c:pt idx="1">
                  <c:v>Red Sails</c:v>
                </c:pt>
                <c:pt idx="2">
                  <c:v>Sky Hook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1</c:v>
                </c:pt>
                <c:pt idx="1">
                  <c:v>0.89</c:v>
                </c:pt>
                <c:pt idx="2">
                  <c:v>0.74000000000000044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51043112"/>
        <c:axId val="299174968"/>
      </c:barChart>
      <c:catAx>
        <c:axId val="3510431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99174968"/>
        <c:crosses val="autoZero"/>
        <c:auto val="1"/>
        <c:lblAlgn val="ctr"/>
        <c:lblOffset val="100"/>
        <c:noMultiLvlLbl val="0"/>
      </c:catAx>
      <c:valAx>
        <c:axId val="299174968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351043112"/>
        <c:crosses val="autoZero"/>
        <c:crossBetween val="between"/>
      </c:valAx>
    </c:plotArea>
    <c:plotVisOnly val="1"/>
    <c:dispBlanksAs val="gap"/>
    <c:showDLblsOverMax val="0"/>
  </c:chart>
  <c:spPr>
    <a:ln>
      <a:solidFill>
        <a:prstClr val="black"/>
      </a:solidFill>
    </a:ln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4" name="Rectangle 24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A849C5AD-4428-4E9C-9C84-11B72C9365FB}" type="datetimeFigureOut">
              <a:rPr lang="en-US" smtClean="0"/>
              <a:pPr/>
              <a:t>12/17/2012</a:t>
            </a:fld>
            <a:endParaRPr lang="en-US" smtClean="0"/>
          </a:p>
        </p:txBody>
      </p:sp>
      <p:sp>
        <p:nvSpPr>
          <p:cNvPr id="30" name="Rectangle 30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8" name="Rectangle 18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8C596567-A38F-4CEF-B37F-9B9D120D62CE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656192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4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15" name="Rectangle 15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/>
          <a:lstStyle/>
          <a:p>
            <a:fld id="{D7547E60-4BE7-4E4E-9AAA-5EE35AEC995C}" type="datetimeFigureOut">
              <a:rPr lang="en-US" smtClean="0"/>
              <a:pPr/>
              <a:t>12/17/2012</a:t>
            </a:fld>
            <a:endParaRPr lang="en-US" smtClean="0"/>
          </a:p>
        </p:txBody>
      </p:sp>
      <p:sp>
        <p:nvSpPr>
          <p:cNvPr id="23" name="Rectangle 2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anchor="ctr"/>
          <a:lstStyle/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/>
          <a:lstStyle/>
          <a:p>
            <a:endParaRPr lang="en-US" smtClean="0"/>
          </a:p>
        </p:txBody>
      </p:sp>
      <p:sp>
        <p:nvSpPr>
          <p:cNvPr id="28" name="Rectangle 28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CA077768-21C8-4125-A345-258E48D2EED0}" type="slidenum">
              <a:rPr lang="en-US" smtClean="0"/>
              <a:pPr/>
              <a:t>‹#›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601448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Blue Yonder has been voted “Number One Air Charter” in Executive Traveler magazine’s annual Reader’s Poll for the last three years.</a:t>
            </a:r>
          </a:p>
          <a:p>
            <a:endParaRPr lang="en-US" dirty="0" smtClean="0"/>
          </a:p>
          <a:p>
            <a:r>
              <a:rPr lang="en-US" dirty="0" smtClean="0"/>
              <a:t>Blue Yonder now has operating privileges</a:t>
            </a:r>
            <a:r>
              <a:rPr lang="en-US" baseline="0" dirty="0" smtClean="0"/>
              <a:t> in 65 countries.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Every plane in our fleet is less than five years old.</a:t>
            </a:r>
          </a:p>
          <a:p>
            <a:endParaRPr lang="en-US" baseline="0" dirty="0" smtClean="0"/>
          </a:p>
          <a:p>
            <a:r>
              <a:rPr lang="en-US" baseline="0" dirty="0" smtClean="0"/>
              <a:t>We have earned the industry’s highest safety rating every year since 1998.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077768-21C8-4125-A345-258E48D2EED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016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A02FC-CB45-4094-988E-7413126A79F4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0D8B3D-4C6D-498E-9FD2-4E7542CD745A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Only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77659-B1DA-43F0-AF2D-BFE0EE7FBF36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5103F-A177-4E4D-8C52-005EF7BA896B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-Column Tex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670A-4483-418F-965E-837C148E2B75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462EA5-AD75-4BE0-9BE2-C80A74939A17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2 Content">
    <p:bg>
      <p:bgPr>
        <a:gradFill flip="none" rotWithShape="1"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chemeClr val="accent1">
                <a:alpha val="7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23531-6E90-444F-9495-13A3261A7AD3}" type="datetime1">
              <a:rPr lang="en-US" smtClean="0"/>
              <a:pPr/>
              <a:t>12/17/2012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Blue Yonder Airlines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 smtClean="0"/>
              <a:t>Click to edit Master title style</a:t>
            </a:r>
            <a:endParaRPr lang="en-US"/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  <a:endParaRPr lang="en-US"/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fld id="{199C5D3C-17C3-4FEE-8BB4-39CFCF2CE4B3}" type="datetime1">
              <a:rPr lang="en-US" smtClean="0"/>
              <a:pPr/>
              <a:t>12/17/2012</a:t>
            </a:fld>
            <a:endParaRPr lang="en-US" sz="1000" dirty="0" smtClean="0"/>
          </a:p>
        </p:txBody>
      </p:sp>
      <p:sp>
        <p:nvSpPr>
          <p:cNvPr id="20" name="Rectangle 2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 algn="ctr">
              <a:defRPr sz="1000">
                <a:latin typeface="+mn-lt"/>
              </a:defRPr>
            </a:lvl1pPr>
          </a:lstStyle>
          <a:p>
            <a:pPr algn="ctr"/>
            <a:r>
              <a:rPr lang="en-US" sz="1000" smtClean="0"/>
              <a:t>Blue Yonder Airlines</a:t>
            </a:r>
          </a:p>
        </p:txBody>
      </p:sp>
      <p:sp>
        <p:nvSpPr>
          <p:cNvPr id="21" name="Rectangle 2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 sz="1000">
                <a:latin typeface="+mn-lt"/>
              </a:defRPr>
            </a:lvl1pPr>
          </a:lstStyle>
          <a:p>
            <a:pPr algn="r"/>
            <a:fld id="{D4C49B74-5DB2-4B03-B1D2-7F6A3C51C318}" type="slidenum">
              <a:rPr lang="en-US" smtClean="0"/>
              <a:pPr algn="r"/>
              <a:t>‹#›</a:t>
            </a:fld>
            <a:endParaRPr lang="en-US" sz="1000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>
        <a:buNone/>
        <a:defRPr sz="3600">
          <a:solidFill>
            <a:schemeClr val="tx1">
              <a:alpha val="100000"/>
            </a:schemeClr>
          </a:solidFill>
          <a:latin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>
        <a:buChar char="•"/>
        <a:defRPr sz="2800">
          <a:latin typeface="+mn-lt"/>
        </a:defRPr>
      </a:lvl1pPr>
      <a:lvl2pPr marL="742950" indent="-285750">
        <a:buChar char="–"/>
        <a:defRPr sz="2400">
          <a:latin typeface="+mn-lt"/>
        </a:defRPr>
      </a:lvl2pPr>
      <a:lvl3pPr marL="1143000" indent="-228600">
        <a:buChar char="•"/>
        <a:defRPr sz="2400">
          <a:latin typeface="+mn-lt"/>
        </a:defRPr>
      </a:lvl3pPr>
      <a:lvl4pPr marL="1600200" indent="-228600">
        <a:buChar char="–"/>
        <a:defRPr sz="2000">
          <a:latin typeface="+mn-lt"/>
        </a:defRPr>
      </a:lvl4pPr>
      <a:lvl5pPr marL="2057400" indent="-228600">
        <a:buChar char="»"/>
        <a:defRPr sz="2000">
          <a:latin typeface="+mn-lt"/>
        </a:defRPr>
      </a:lvl5pPr>
      <a:lvl6pPr marL="2514600" indent="-228600">
        <a:buChar char="•"/>
        <a:defRPr sz="2000"/>
      </a:lvl6pPr>
      <a:lvl7pPr marL="2971800" indent="-228600">
        <a:buChar char="•"/>
        <a:defRPr sz="2000"/>
      </a:lvl7pPr>
      <a:lvl8pPr marL="3429000" indent="-228600">
        <a:buChar char="•"/>
        <a:defRPr sz="2000"/>
      </a:lvl8pPr>
      <a:lvl9pPr marL="3886200" indent="-228600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/>
      <a:lvl2pPr marL="457200"/>
      <a:lvl3pPr marL="914400"/>
      <a:lvl4pPr marL="1371600"/>
      <a:lvl5pPr marL="1828800"/>
      <a:lvl6pPr marL="2286000"/>
      <a:lvl7pPr marL="2743200"/>
      <a:lvl8pPr marL="3200400"/>
      <a:lvl9pPr marL="3657600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“Off we go!”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Blue Yonder Airlines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>
          <a:xfrm>
            <a:off x="381000" y="1600200"/>
            <a:ext cx="8382000" cy="4525963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leading adventure charter airline in the US!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Dozens of exciting and exotic destinations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A new fleet of luxurious private jets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industry’s best safety record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Blue Yonder Airlines</a:t>
            </a:r>
            <a:endParaRPr lang="en-US" dirty="0"/>
          </a:p>
        </p:txBody>
      </p:sp>
      <p:sp>
        <p:nvSpPr>
          <p:cNvPr id="72" name="Slide Number Placeholder 7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9465"/>
            <a:ext cx="8382000" cy="1143000"/>
          </a:xfrm>
        </p:spPr>
        <p:txBody>
          <a:bodyPr/>
          <a:lstStyle/>
          <a:p>
            <a:r>
              <a:rPr lang="en-US" dirty="0" smtClean="0"/>
              <a:t>The Perfect Solution for Corporate Travel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1676400"/>
            <a:ext cx="44196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Specializing in small groups (4–40 passengers)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Highly trained, professional staff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Experienced flight and ground crews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On-board advisor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2800" dirty="0" smtClean="0"/>
              <a:t>On time, every time…</a:t>
            </a:r>
            <a:r>
              <a:rPr lang="en-US" sz="2800" i="1" dirty="0" smtClean="0"/>
              <a:t/>
            </a:r>
            <a:br>
              <a:rPr lang="en-US" sz="2800" i="1" dirty="0" smtClean="0"/>
            </a:br>
            <a:r>
              <a:rPr lang="en-US" sz="2800" i="1" dirty="0" smtClean="0"/>
              <a:t>guaranteed!</a:t>
            </a:r>
          </a:p>
          <a:p>
            <a:pPr marL="342900" indent="-342900">
              <a:spcAft>
                <a:spcPts val="600"/>
              </a:spcAft>
              <a:buFont typeface="Arial" pitchFamily="34" charset="0"/>
              <a:buChar char="•"/>
            </a:pPr>
            <a:endParaRPr lang="en-US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600200" y="1981200"/>
            <a:ext cx="230383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/>
              <a:t>Executive retreats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Client getaways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/>
              <a:t>Award travel</a:t>
            </a:r>
            <a:endParaRPr lang="en-US" sz="20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r>
              <a:rPr lang="en-US" dirty="0" smtClean="0"/>
              <a:t>Thrilling locales:</a:t>
            </a:r>
          </a:p>
          <a:p>
            <a:pPr lvl="1"/>
            <a:r>
              <a:rPr lang="en-US" dirty="0" smtClean="0"/>
              <a:t>Caribbean</a:t>
            </a:r>
          </a:p>
          <a:p>
            <a:pPr lvl="1"/>
            <a:r>
              <a:rPr lang="en-US" dirty="0" smtClean="0"/>
              <a:t>Sahara</a:t>
            </a:r>
          </a:p>
          <a:p>
            <a:pPr lvl="1"/>
            <a:r>
              <a:rPr lang="en-US" dirty="0" smtClean="0"/>
              <a:t>Great White North</a:t>
            </a:r>
          </a:p>
          <a:p>
            <a:pPr lvl="1"/>
            <a:r>
              <a:rPr lang="en-US" dirty="0" smtClean="0"/>
              <a:t>South Pacific</a:t>
            </a:r>
          </a:p>
          <a:p>
            <a:pPr lvl="1"/>
            <a:r>
              <a:rPr lang="en-US" dirty="0" smtClean="0"/>
              <a:t>African Savanna</a:t>
            </a:r>
          </a:p>
          <a:p>
            <a:pPr lvl="1"/>
            <a:r>
              <a:rPr lang="en-US" dirty="0" smtClean="0"/>
              <a:t>Rockies</a:t>
            </a:r>
          </a:p>
          <a:p>
            <a:pPr lvl="1"/>
            <a:r>
              <a:rPr lang="en-US" dirty="0" smtClean="0"/>
              <a:t>Amazon</a:t>
            </a:r>
          </a:p>
          <a:p>
            <a:pPr lvl="1"/>
            <a:r>
              <a:rPr lang="en-US" dirty="0" smtClean="0"/>
              <a:t>Europe</a:t>
            </a:r>
          </a:p>
          <a:p>
            <a:pPr lvl="1"/>
            <a:r>
              <a:rPr lang="en-US" dirty="0" smtClean="0"/>
              <a:t>Baltic</a:t>
            </a:r>
          </a:p>
          <a:p>
            <a:pPr lvl="1"/>
            <a:r>
              <a:rPr lang="en-US" dirty="0" smtClean="0"/>
              <a:t>Mediterranean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Destinations</a:t>
            </a:r>
            <a:endParaRPr lang="en-US" dirty="0"/>
          </a:p>
        </p:txBody>
      </p:sp>
      <p:sp>
        <p:nvSpPr>
          <p:cNvPr id="5" name="Text Placeholder 1"/>
          <p:cNvSpPr txBox="1">
            <a:spLocks/>
          </p:cNvSpPr>
          <p:nvPr/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Exciting activities: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Golfing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Tennis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Skiing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Hiking/climbing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Deep sea fishing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Sailing</a:t>
            </a: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lang="en-US" sz="2400" kern="0" dirty="0" smtClean="0">
                <a:solidFill>
                  <a:sysClr val="windowText" lastClr="000000"/>
                </a:solidFill>
              </a:rPr>
              <a:t>Safaris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n-lt"/>
            </a:endParaRPr>
          </a:p>
          <a:p>
            <a:pPr marL="742950" marR="0" lvl="1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n-lt"/>
              </a:rPr>
              <a:t>Snorkeling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Record Is Second to None!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533400" y="1524000"/>
          <a:ext cx="4038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4572000" y="1524000"/>
          <a:ext cx="33528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077200" cy="4606080"/>
        </p:xfrm>
        <a:graphic>
          <a:graphicData uri="http://schemas.openxmlformats.org/drawingml/2006/table">
            <a:tbl>
              <a:tblPr firstRow="1" bandRow="1"/>
              <a:tblGrid>
                <a:gridCol w="1828800"/>
                <a:gridCol w="2209800"/>
                <a:gridCol w="2209800"/>
                <a:gridCol w="533400"/>
                <a:gridCol w="685800"/>
                <a:gridCol w="609600"/>
              </a:tblGrid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Package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Passengers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Plane</a:t>
                      </a:r>
                      <a:endParaRPr lang="en-US" b="1" dirty="0"/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Transfers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Concierge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Activities</a:t>
                      </a:r>
                      <a:endParaRPr lang="en-US" b="1" dirty="0"/>
                    </a:p>
                  </a:txBody>
                  <a:tcPr marT="182880" vert="vert270"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Standard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4-40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290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Outbound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4-32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441-XW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Luxury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4-20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</a:t>
                      </a:r>
                      <a:r>
                        <a:rPr lang="en-US" baseline="0" dirty="0" smtClean="0"/>
                        <a:t> 808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Premium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4-12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Bosh 110oA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  <a:tr h="677376">
                <a:tc>
                  <a:txBody>
                    <a:bodyPr/>
                    <a:lstStyle/>
                    <a:p>
                      <a:r>
                        <a:rPr lang="en-US" dirty="0" smtClean="0"/>
                        <a:t>Pinnacle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4-8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Spree 991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√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Travel Packages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3600" dirty="0" smtClean="0"/>
              <a:t>	</a:t>
            </a:r>
          </a:p>
          <a:p>
            <a:pPr algn="l">
              <a:buNone/>
            </a:pPr>
            <a:endParaRPr lang="en-US" sz="3600" dirty="0" smtClean="0"/>
          </a:p>
          <a:p>
            <a:pPr algn="l">
              <a:buNone/>
            </a:pPr>
            <a:r>
              <a:rPr lang="en-US" sz="3600" dirty="0" smtClean="0"/>
              <a:t>	</a:t>
            </a:r>
            <a:r>
              <a:rPr lang="en-US" sz="36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we fail to depart or arrive on time, we will pay for your ground accommodations.</a:t>
            </a:r>
            <a:endParaRPr lang="en-US" sz="3600" b="1" i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Guarantee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Blue Yonder Airlines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On the Web:</a:t>
            </a:r>
          </a:p>
          <a:p>
            <a:pPr>
              <a:buNone/>
            </a:pPr>
            <a:r>
              <a:rPr lang="en-US" dirty="0" smtClean="0"/>
              <a:t> www.blueyonder.com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E-Mail:</a:t>
            </a:r>
          </a:p>
          <a:p>
            <a:pPr>
              <a:buNone/>
            </a:pPr>
            <a:r>
              <a:rPr lang="en-US" dirty="0" smtClean="0"/>
              <a:t>sales@blueyonder.com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D4C49B74-5DB2-4B03-B1D2-7F6A3C51C318}" type="slidenum">
              <a:rPr lang="en-US" smtClean="0"/>
              <a:pPr algn="r"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Office Colors">
      <a:dk1>
        <a:sysClr val="windowText" lastClr="000000"/>
      </a:dk1>
      <a:lt1>
        <a:sysClr val="window" lastClr="FFFFFF"/>
      </a:lt1>
      <a:dk2>
        <a:srgbClr val="1F497D"/>
      </a:dk2>
      <a:lt2>
        <a:srgbClr val="FAF3E8"/>
      </a:lt2>
      <a:accent1>
        <a:srgbClr val="5C83B4"/>
      </a:accent1>
      <a:accent2>
        <a:srgbClr val="C0504D"/>
      </a:accent2>
      <a:accent3>
        <a:srgbClr val="9DBB61"/>
      </a:accent3>
      <a:accent4>
        <a:srgbClr val="8066A0"/>
      </a:accent4>
      <a:accent5>
        <a:srgbClr val="4BACC6"/>
      </a:accent5>
      <a:accent6>
        <a:srgbClr val="F59D56"/>
      </a:accent6>
      <a:hlink>
        <a:srgbClr val="0000FF"/>
      </a:hlink>
      <a:folHlink>
        <a:srgbClr val="800080"/>
      </a:folHlink>
    </a:clrScheme>
    <a:fontScheme name="Office Fonts">
      <a:majorFont>
        <a:latin typeface="Calibri"/>
        <a:ea typeface="MS PGothic"/>
        <a:cs typeface=""/>
      </a:majorFont>
      <a:minorFont>
        <a:latin typeface="Calibri"/>
        <a:ea typeface="MS PGothic"/>
        <a:cs typeface="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372</TotalTime>
  <Words>246</Words>
  <Application>Microsoft Office PowerPoint</Application>
  <PresentationFormat>On-screen Show (4:3)</PresentationFormat>
  <Paragraphs>99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MS PGothic</vt:lpstr>
      <vt:lpstr>Arial</vt:lpstr>
      <vt:lpstr>Calibri</vt:lpstr>
      <vt:lpstr>Corbel</vt:lpstr>
      <vt:lpstr>Wingdings</vt:lpstr>
      <vt:lpstr>Custom Theme</vt:lpstr>
      <vt:lpstr>Blue Yonder Airlines</vt:lpstr>
      <vt:lpstr>About Blue Yonder Airlines</vt:lpstr>
      <vt:lpstr>The Perfect Solution for Corporate Travel</vt:lpstr>
      <vt:lpstr>Worldwide Destinations</vt:lpstr>
      <vt:lpstr>Our Record Is Second to None!</vt:lpstr>
      <vt:lpstr>Basic Travel Packages</vt:lpstr>
      <vt:lpstr>The Guarantee</vt:lpstr>
      <vt:lpstr>Contact 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User</dc:creator>
  <cp:lastModifiedBy>Office User</cp:lastModifiedBy>
  <cp:revision>64</cp:revision>
  <dcterms:created xsi:type="dcterms:W3CDTF">2005-11-17T21:23:56Z</dcterms:created>
  <dcterms:modified xsi:type="dcterms:W3CDTF">2012-12-17T23:12:30Z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TC100738461033</vt:lpwstr>
  </property>
</Properties>
</file>